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metadata" ContentType="application/binary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jaDNmh7wbYqU29OP6qb8Zcv0Xa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customschemas.google.com/relationships/presentationmetadata" Target="metadata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CLIENT TECHNOLOGY OVERVIEW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Ai.Qimia provides reaction intelligence for process chemistry. We combine physics-based simulation and machine learning to reveal why a reaction fails and which experiment should be run next.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This deck shows the platform, a representative technical case, and a practical way to begin a client engagement.</a:t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" name="Google Shape;26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THE TRANSFER PROBLEM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Published conditions are recipes for a specific molecule, apparatus and operating window. A small structural or process change can move the chemistry onto a different pathway.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In this representative campaign, nine of ten reactions failed. The platform is designed to explain that failure before the next broad experimental screen.</a:t>
            </a:r>
            <a:endParaRPr/>
          </a:p>
        </p:txBody>
      </p:sp>
      <p:sp>
        <p:nvSpPr>
          <p:cNvPr id="27" name="Google Shape;27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" name="Google Shape;47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FROM QUESTION TO DECISION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We begin with the client's synthesis question and return three connected outputs: a viable route, an interpretable mechanism, and a prioritized experimental plan.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The goal is not to replace the chemist. It is to focus laboratory cycles on the conditions and transformations most likely to matter.</a:t>
            </a:r>
            <a:endParaRPr/>
          </a:p>
        </p:txBody>
      </p:sp>
      <p:sp>
        <p:nvSpPr>
          <p:cNvPr id="48" name="Google Shape;48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8" name="Google Shape;78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AI AND SIMULATION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AI.Qimia combines physics-based simulation with machine learning in a closed prediction loop.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The simulator creates mechanistically meaningful structures, energies and pathways. Delta-learning models accelerate repeated energy estimates, while mechanistic machine learning prioritizes likely steps and useful reaction waypoints.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Literature, patents and customer experiments provide additional evidence. New experimental results return to the data layer and improve the next prediction.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This keeps physics as the starting model while allowing AI to increase speed and learn across projects. The closed-loop model is being developed further with HES-SO and the University of Geneva.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Adapted from the supplied AI.Qimia Prediction Approach deck.</a:t>
            </a:r>
            <a:endParaRPr/>
          </a:p>
        </p:txBody>
      </p:sp>
      <p:sp>
        <p:nvSpPr>
          <p:cNvPr id="79" name="Google Shape;79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6" name="Google Shape;116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MIDPOINT-CONSTRAINED SEARCH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The route is A through B and C and D to E. A and E define the endpoints. Machine learning predicts a realistic central intermediate C.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C divides the full four-step search into two searches of depth two. The platform still has to discover the missing intermediates B and D and the transition states connecting every pair of minima.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For a concrete breadth-first-search example, assume 20 possible states at each step and one millisecond to evaluate each state. A direct depth-four search evaluates 168,421 states and takes 168.4 seconds. Two depth-two searches evaluate 842 states and take 0.842 seconds. The midpoint-constrained search is therefore approximately 200 times faster and evaluates 99.5 percent fewer states.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The example assumes uniform branching, a useful midpoint and equal cost per state. Molecular energy predictions can prune implausible branches further. Standard traversal of a graph that already exists remains O(V plus E). The saving comes from avoiding construction and evaluation of most of the graph.</a:t>
            </a:r>
            <a:endParaRPr/>
          </a:p>
        </p:txBody>
      </p:sp>
      <p:sp>
        <p:nvSpPr>
          <p:cNvPr id="117" name="Google Shape;117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0" name="Google Shape;130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DISCOVERING THE FULL MECHANISM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C is an anchor, not the complete mechanism. The platform searches outward in both directions to find B and D and the four transition states that connect A to E.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The graphic is a schematic two-dimensional projection of the underlying multidimensional energy surface. A, B, C, D and E occupy basins. TS1 through TS4 are saddle points. The dashed path represents the connected minimum-energy route through the surface.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This is the mechanistic information used to identify difficult steps, likely competing routes and the variables worth investigating experimentally.</a:t>
            </a:r>
            <a:endParaRPr/>
          </a:p>
        </p:txBody>
      </p:sp>
      <p:sp>
        <p:nvSpPr>
          <p:cNvPr id="131" name="Google Shape;131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2" name="Google Shape;142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REPRESENTATIVE USE CASE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The client question was not simply whether a product could form. The mechanism, rate-controlling event and regioselectivity all had to be resolved together.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We computed the connected reaction network so that each prediction could be traced to explicit intermediates and transition states.</a:t>
            </a:r>
            <a:endParaRPr/>
          </a:p>
        </p:txBody>
      </p:sp>
      <p:sp>
        <p:nvSpPr>
          <p:cNvPr id="143" name="Google Shape;143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3" name="Google Shape;163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REGIOSELECTIVITY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The calculation explained why the 1,3-regioisomer is favored: an amide-assisted hydrogen-bond interaction stabilizes the relevant pathway.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The same analysis was applied to twenty related compounds in fifteen minutes, turning a mechanistic explanation into a scalable prediction workflow.</a:t>
            </a:r>
            <a:endParaRPr/>
          </a:p>
        </p:txBody>
      </p:sp>
      <p:sp>
        <p:nvSpPr>
          <p:cNvPr id="164" name="Google Shape;164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4" name="Google Shape;184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FULL MECHANISM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The computation resolved the proposed route into explicit molecular microstates and elementary steps.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That creates a design basis: the chemist can see where protonation, tautomerization, association, ring closure and product release enter the energy sequence instead of treating the reaction as a single opaque transformation.</a:t>
            </a:r>
            <a:endParaRPr/>
          </a:p>
        </p:txBody>
      </p:sp>
      <p:sp>
        <p:nvSpPr>
          <p:cNvPr id="185" name="Google Shape;185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4" name="Google Shape;204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MICROSTATE ENERGY MAP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The correlation diagram compares the energies of the microstates across the proposed sequence.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The useful result is not simply an energy number. It is a connected path that identifies productive states and shows where alternative states become too costly to pursue.</a:t>
            </a:r>
            <a:endParaRPr/>
          </a:p>
        </p:txBody>
      </p:sp>
      <p:sp>
        <p:nvSpPr>
          <p:cNvPr id="205" name="Google Shape;205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0" name="Google Shape;230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EXPERIMENTAL DECISION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The proposed neutral mechanism had a forward barrier above forty kilocalories per mole and was therefore not viable under the intended conditions.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The anionic mechanism had a forward barrier of approximately fifteen kilocalories per mole and was accessible at room temperature.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The practical decision was to deprioritize the neutral route and focus experimental validation on conditions consistent with the anionic pathway.</a:t>
            </a:r>
            <a:endParaRPr/>
          </a:p>
        </p:txBody>
      </p:sp>
      <p:sp>
        <p:nvSpPr>
          <p:cNvPr id="231" name="Google Shape;231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3" name="Google Shape;253;p1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4" name="Google Shape;254;p1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1" name="Google Shape;261;p1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CLIENT ENGAGEMENT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We begin with a paid pilot focused on one reaction problem and a measurable definition of success.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The pilot produces an interpretable mechanism, prioritized experiments and direct comparison with laboratory results. We refine the workflow until it performs on the client’s chemistry.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Once the workflow is repeatable and useful to the client team, we move to a software licensing model for continued use.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/>
              <a:t>Contact: Peter D. Jarowski, p.jarowski@aiqimia.com, +41 78 817 27 36. Avenue de la Gare, 1003 Lausanne, Switzerland.</a:t>
            </a:r>
            <a:endParaRPr/>
          </a:p>
        </p:txBody>
      </p:sp>
      <p:sp>
        <p:nvSpPr>
          <p:cNvPr id="262" name="Google Shape;262;p1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5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1A2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17;p1"/>
          <p:cNvPicPr preferRelativeResize="0"/>
          <p:nvPr/>
        </p:nvPicPr>
        <p:blipFill rotWithShape="1">
          <a:blip r:embed="rId3">
            <a:alphaModFix/>
          </a:blip>
          <a:srcRect b="7813" l="0" r="0" t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1"/>
          <p:cNvSpPr/>
          <p:nvPr/>
        </p:nvSpPr>
        <p:spPr>
          <a:xfrm>
            <a:off x="685800" y="907397"/>
            <a:ext cx="6238875" cy="14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3450"/>
              <a:buFont typeface="Arial"/>
              <a:buNone/>
            </a:pPr>
            <a:r>
              <a:rPr b="1" i="0" lang="en-US" sz="3450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REACTION INTELLIGENCE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3450"/>
              <a:buFont typeface="Arial"/>
              <a:buNone/>
            </a:pPr>
            <a:r>
              <a:rPr b="1" i="0" lang="en-US" sz="3450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FOR PROCESS CHEMISTRY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714375" y="3321014"/>
            <a:ext cx="5619750" cy="857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725"/>
              <a:buFont typeface="Arial"/>
              <a:buNone/>
            </a:pPr>
            <a:r>
              <a:rPr b="0" i="0" lang="en-US" sz="1725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Physics-based simulation and machine learning reveal why reactions fail — and what to test next.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714375" y="4314825"/>
            <a:ext cx="5000625" cy="28575"/>
          </a:xfrm>
          <a:prstGeom prst="rect">
            <a:avLst/>
          </a:prstGeom>
          <a:solidFill>
            <a:srgbClr val="2C86E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714374" y="4552949"/>
            <a:ext cx="4684939" cy="703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CLIENT TECHNOLOGY OVERVIEW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714376" y="5285006"/>
            <a:ext cx="5000624" cy="13609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1861"/>
              <a:buFont typeface="Arial"/>
              <a:buNone/>
            </a:pPr>
            <a:r>
              <a:rPr b="0" i="0" lang="en-US" sz="1861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www.aiqimia.com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1861"/>
              <a:buFont typeface="Arial"/>
              <a:buNone/>
            </a:pPr>
            <a:r>
              <a:rPr b="0" i="0" lang="en-US" sz="1861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p.jarowski@aiqimia.com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1861"/>
              <a:buFont typeface="Arial"/>
              <a:buNone/>
            </a:pPr>
            <a:r>
              <a:rPr b="0" i="0" lang="en-US" sz="1861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j.eggli@aiqimia.com</a:t>
            </a:r>
            <a:endParaRPr b="0" i="0" sz="1861" u="none" cap="none" strike="noStrike">
              <a:solidFill>
                <a:srgbClr val="8EA7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Ai.Qimia approved wave-field logo" descr="exec-eb5adca5-6c96-48ec-a8a8-57d490b1023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" y="73152"/>
            <a:ext cx="2560320" cy="8051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1A2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2"/>
          <p:cNvSpPr/>
          <p:nvPr/>
        </p:nvSpPr>
        <p:spPr>
          <a:xfrm>
            <a:off x="685800" y="333375"/>
            <a:ext cx="66675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B7FF"/>
              </a:buClr>
              <a:buSzPts val="711"/>
              <a:buFont typeface="Arial"/>
              <a:buNone/>
            </a:pPr>
            <a:r>
              <a:rPr b="1" i="0" lang="en-US" sz="712" u="none" cap="none" strike="noStrike">
                <a:solidFill>
                  <a:srgbClr val="5FB7FF"/>
                </a:solidFill>
                <a:latin typeface="Arial"/>
                <a:ea typeface="Arial"/>
                <a:cs typeface="Arial"/>
                <a:sym typeface="Arial"/>
              </a:rPr>
              <a:t>CLIENT TECHNOLOGY OVERVIEW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685800" y="542925"/>
            <a:ext cx="1019175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2100"/>
              <a:buFont typeface="Arial"/>
              <a:buNone/>
            </a:pPr>
            <a:r>
              <a:rPr b="1" i="0" lang="en-US" sz="2200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Published conditions often fail when the chemistry changes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11087100" y="552450"/>
            <a:ext cx="4000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774"/>
              <a:buFont typeface="Arial"/>
              <a:buNone/>
            </a:pPr>
            <a:r>
              <a:rPr b="0" i="0" lang="en-US" sz="775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2C86E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704850" y="1219199"/>
            <a:ext cx="10801350" cy="7905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A workable recipe for one molecule may fail after a small structural,</a:t>
            </a:r>
            <a:endParaRPr b="0" i="0" sz="2000" u="none" cap="none" strike="noStrike">
              <a:solidFill>
                <a:srgbClr val="C3D4E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equipment or process change.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685800" y="1933116"/>
            <a:ext cx="6896100" cy="3905250"/>
          </a:xfrm>
          <a:prstGeom prst="roundRect">
            <a:avLst>
              <a:gd fmla="val 3415" name="adj"/>
            </a:avLst>
          </a:prstGeom>
          <a:solidFill>
            <a:srgbClr val="F7FBFF"/>
          </a:solidFill>
          <a:ln cap="flat" cmpd="sng" w="19050">
            <a:solidFill>
              <a:srgbClr val="2449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" name="Google Shape;3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25388" y="2085516"/>
            <a:ext cx="6016925" cy="360045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2"/>
          <p:cNvSpPr/>
          <p:nvPr/>
        </p:nvSpPr>
        <p:spPr>
          <a:xfrm>
            <a:off x="7848600" y="1933116"/>
            <a:ext cx="3657600" cy="3905250"/>
          </a:xfrm>
          <a:prstGeom prst="roundRect">
            <a:avLst>
              <a:gd fmla="val 3646" name="adj"/>
            </a:avLst>
          </a:prstGeom>
          <a:solidFill>
            <a:srgbClr val="102C4C"/>
          </a:solidFill>
          <a:ln cap="flat" cmpd="sng" w="19050">
            <a:solidFill>
              <a:srgbClr val="2449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8096250" y="2218866"/>
            <a:ext cx="30480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FB7FF"/>
              </a:buClr>
              <a:buSzPts val="861"/>
              <a:buFont typeface="Arial"/>
              <a:buNone/>
            </a:pPr>
            <a:r>
              <a:rPr b="1" i="0" lang="en-US" sz="861" u="none" cap="none" strike="noStrike">
                <a:solidFill>
                  <a:srgbClr val="5FB7FF"/>
                </a:solidFill>
                <a:latin typeface="Arial"/>
                <a:ea typeface="Arial"/>
                <a:cs typeface="Arial"/>
                <a:sym typeface="Arial"/>
              </a:rPr>
              <a:t>WHY TRANSFER FAILS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8096250" y="2618916"/>
            <a:ext cx="3048000" cy="819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565"/>
              <a:buFont typeface="Arial"/>
              <a:buNone/>
            </a:pPr>
            <a:r>
              <a:rPr b="1" i="0" lang="en-US" sz="1566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Literature conditions describe one substrate, one apparatus and one operating window.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8096250" y="3609516"/>
            <a:ext cx="2905125" cy="19050"/>
          </a:xfrm>
          <a:prstGeom prst="rect">
            <a:avLst/>
          </a:prstGeom>
          <a:solidFill>
            <a:srgbClr val="24496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8096250" y="3847641"/>
            <a:ext cx="3048000" cy="781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A single atom can change protonation, selectivity or the rate-determining step.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8096250" y="4800141"/>
            <a:ext cx="3048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466"/>
              <a:buFont typeface="Arial"/>
              <a:buNone/>
            </a:pPr>
            <a:r>
              <a:rPr b="0" i="0" lang="en-US" sz="1467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Without a mechanism, chemists repeat broad screens to find the workable region again.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685800" y="6047916"/>
            <a:ext cx="10801350" cy="552450"/>
          </a:xfrm>
          <a:prstGeom prst="roundRect">
            <a:avLst>
              <a:gd fmla="val 20690" name="adj"/>
            </a:avLst>
          </a:prstGeom>
          <a:solidFill>
            <a:srgbClr val="102F52"/>
          </a:solidFill>
          <a:ln cap="flat" cmpd="sng" w="19050">
            <a:solidFill>
              <a:srgbClr val="FF31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1609725" y="6209841"/>
            <a:ext cx="899160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138"/>
              <a:buFont typeface="Arial"/>
              <a:buNone/>
            </a:pPr>
            <a:r>
              <a:rPr b="1" i="0" lang="en-US" sz="1339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Representative campaign: 9 of 10 tested reactions failed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" name="Ai.Qimia approved wave-field logo" descr="exec-eb5adca5-6c96-48ec-a8a8-57d490b1023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6409944"/>
            <a:ext cx="1371600" cy="4313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1A2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3"/>
          <p:cNvSpPr/>
          <p:nvPr/>
        </p:nvSpPr>
        <p:spPr>
          <a:xfrm>
            <a:off x="685800" y="333375"/>
            <a:ext cx="66675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B7FF"/>
              </a:buClr>
              <a:buSzPts val="711"/>
              <a:buFont typeface="Arial"/>
              <a:buNone/>
            </a:pPr>
            <a:r>
              <a:rPr b="1" i="0" lang="en-US" sz="712" u="none" cap="none" strike="noStrike">
                <a:solidFill>
                  <a:srgbClr val="5FB7FF"/>
                </a:solidFill>
                <a:latin typeface="Arial"/>
                <a:ea typeface="Arial"/>
                <a:cs typeface="Arial"/>
                <a:sym typeface="Arial"/>
              </a:rPr>
              <a:t>CLIENT TECHNOLOGY OVERVIEW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3"/>
          <p:cNvSpPr/>
          <p:nvPr/>
        </p:nvSpPr>
        <p:spPr>
          <a:xfrm>
            <a:off x="685800" y="542925"/>
            <a:ext cx="1019175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Ai.Qimia turns a synthesis question into decisions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3"/>
          <p:cNvSpPr/>
          <p:nvPr/>
        </p:nvSpPr>
        <p:spPr>
          <a:xfrm>
            <a:off x="11087100" y="552450"/>
            <a:ext cx="4000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774"/>
              <a:buFont typeface="Arial"/>
              <a:buNone/>
            </a:pPr>
            <a:r>
              <a:rPr b="0" i="0" lang="en-US" sz="775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3"/>
          <p:cNvSpPr/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2C86E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3"/>
          <p:cNvSpPr/>
          <p:nvPr/>
        </p:nvSpPr>
        <p:spPr>
          <a:xfrm>
            <a:off x="685800" y="1238250"/>
            <a:ext cx="1087755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A client does not receive another black-box score. </a:t>
            </a:r>
            <a:endParaRPr b="0" i="0" sz="1800" u="none" cap="none" strike="noStrike">
              <a:solidFill>
                <a:srgbClr val="C3D4E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The output is an interpretable package a chemist can challenge, test and use</a:t>
            </a:r>
            <a:r>
              <a:rPr b="0" i="0" lang="en-US" sz="500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3"/>
          <p:cNvSpPr/>
          <p:nvPr/>
        </p:nvSpPr>
        <p:spPr>
          <a:xfrm>
            <a:off x="685800" y="1952625"/>
            <a:ext cx="3333750" cy="3143250"/>
          </a:xfrm>
          <a:prstGeom prst="roundRect">
            <a:avLst>
              <a:gd fmla="val 4848" name="adj"/>
            </a:avLst>
          </a:prstGeom>
          <a:solidFill>
            <a:srgbClr val="102C4C"/>
          </a:solidFill>
          <a:ln cap="flat" cmpd="sng" w="19050">
            <a:solidFill>
              <a:srgbClr val="2449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914400" y="2171700"/>
            <a:ext cx="5238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4FF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3794FF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3"/>
          <p:cNvSpPr/>
          <p:nvPr/>
        </p:nvSpPr>
        <p:spPr>
          <a:xfrm>
            <a:off x="923925" y="2562225"/>
            <a:ext cx="495300" cy="47625"/>
          </a:xfrm>
          <a:prstGeom prst="rect">
            <a:avLst/>
          </a:prstGeom>
          <a:solidFill>
            <a:srgbClr val="3794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3"/>
          <p:cNvSpPr/>
          <p:nvPr/>
        </p:nvSpPr>
        <p:spPr>
          <a:xfrm>
            <a:off x="914400" y="2790825"/>
            <a:ext cx="280987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ROUTE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3"/>
          <p:cNvSpPr/>
          <p:nvPr/>
        </p:nvSpPr>
        <p:spPr>
          <a:xfrm>
            <a:off x="914400" y="3209925"/>
            <a:ext cx="28194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729"/>
              <a:buFont typeface="Arial"/>
              <a:buNone/>
            </a:pPr>
            <a:r>
              <a:rPr b="1" i="0" lang="en-US" sz="1730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Which pathways and intermediates are viable?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914400" y="4191000"/>
            <a:ext cx="281940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Route feasibility • pathway risk • realistic intermediates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3"/>
          <p:cNvSpPr/>
          <p:nvPr/>
        </p:nvSpPr>
        <p:spPr>
          <a:xfrm>
            <a:off x="4286250" y="1952625"/>
            <a:ext cx="3333750" cy="3143250"/>
          </a:xfrm>
          <a:prstGeom prst="roundRect">
            <a:avLst>
              <a:gd fmla="val 4848" name="adj"/>
            </a:avLst>
          </a:prstGeom>
          <a:solidFill>
            <a:srgbClr val="102C4C"/>
          </a:solidFill>
          <a:ln cap="flat" cmpd="sng" w="19050">
            <a:solidFill>
              <a:srgbClr val="2449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"/>
          <p:cNvSpPr/>
          <p:nvPr/>
        </p:nvSpPr>
        <p:spPr>
          <a:xfrm>
            <a:off x="4514850" y="2171700"/>
            <a:ext cx="5238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15E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FF315E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3"/>
          <p:cNvSpPr/>
          <p:nvPr/>
        </p:nvSpPr>
        <p:spPr>
          <a:xfrm>
            <a:off x="4524375" y="2562225"/>
            <a:ext cx="495300" cy="47625"/>
          </a:xfrm>
          <a:prstGeom prst="rect">
            <a:avLst/>
          </a:prstGeom>
          <a:solidFill>
            <a:srgbClr val="FF315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3"/>
          <p:cNvSpPr/>
          <p:nvPr/>
        </p:nvSpPr>
        <p:spPr>
          <a:xfrm>
            <a:off x="4514850" y="2790825"/>
            <a:ext cx="280987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MECHANISM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3"/>
          <p:cNvSpPr/>
          <p:nvPr/>
        </p:nvSpPr>
        <p:spPr>
          <a:xfrm>
            <a:off x="4514850" y="3209925"/>
            <a:ext cx="28194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875"/>
              <a:buFont typeface="Arial"/>
              <a:buNone/>
            </a:pPr>
            <a:r>
              <a:rPr b="1" i="0" lang="en-US" sz="1875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What controls rate, failure and selectivity?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3"/>
          <p:cNvSpPr/>
          <p:nvPr/>
        </p:nvSpPr>
        <p:spPr>
          <a:xfrm>
            <a:off x="4514850" y="4191000"/>
            <a:ext cx="281940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Transition states • rate-determining step • competing paths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3"/>
          <p:cNvSpPr/>
          <p:nvPr/>
        </p:nvSpPr>
        <p:spPr>
          <a:xfrm>
            <a:off x="7886700" y="1952625"/>
            <a:ext cx="3333750" cy="3143250"/>
          </a:xfrm>
          <a:prstGeom prst="roundRect">
            <a:avLst>
              <a:gd fmla="val 4848" name="adj"/>
            </a:avLst>
          </a:prstGeom>
          <a:solidFill>
            <a:srgbClr val="102C4C"/>
          </a:solidFill>
          <a:ln cap="flat" cmpd="sng" w="19050">
            <a:solidFill>
              <a:srgbClr val="2449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3"/>
          <p:cNvSpPr/>
          <p:nvPr/>
        </p:nvSpPr>
        <p:spPr>
          <a:xfrm>
            <a:off x="8115300" y="2171700"/>
            <a:ext cx="52387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D3B2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69D3B2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3"/>
          <p:cNvSpPr/>
          <p:nvPr/>
        </p:nvSpPr>
        <p:spPr>
          <a:xfrm>
            <a:off x="8124825" y="2562225"/>
            <a:ext cx="495300" cy="47625"/>
          </a:xfrm>
          <a:prstGeom prst="rect">
            <a:avLst/>
          </a:prstGeom>
          <a:solidFill>
            <a:srgbClr val="69D3B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"/>
          <p:cNvSpPr/>
          <p:nvPr/>
        </p:nvSpPr>
        <p:spPr>
          <a:xfrm>
            <a:off x="8115300" y="2790825"/>
            <a:ext cx="2809875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CONDITIONS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3"/>
          <p:cNvSpPr/>
          <p:nvPr/>
        </p:nvSpPr>
        <p:spPr>
          <a:xfrm>
            <a:off x="8115300" y="3209925"/>
            <a:ext cx="28194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875"/>
              <a:buFont typeface="Arial"/>
              <a:buNone/>
            </a:pPr>
            <a:r>
              <a:rPr b="1" i="0" lang="en-US" sz="1875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What should the laboratory test next?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3"/>
          <p:cNvSpPr/>
          <p:nvPr/>
        </p:nvSpPr>
        <p:spPr>
          <a:xfrm>
            <a:off x="8115300" y="4191000"/>
            <a:ext cx="281940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Selectivity drivers • key variables • prioritized experiments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3"/>
          <p:cNvSpPr/>
          <p:nvPr/>
        </p:nvSpPr>
        <p:spPr>
          <a:xfrm>
            <a:off x="685800" y="5467350"/>
            <a:ext cx="10534650" cy="628650"/>
          </a:xfrm>
          <a:prstGeom prst="roundRect">
            <a:avLst>
              <a:gd fmla="val 18182" name="adj"/>
            </a:avLst>
          </a:prstGeom>
          <a:solidFill>
            <a:srgbClr val="102F52"/>
          </a:solidFill>
          <a:ln cap="flat" cmpd="sng" w="19050">
            <a:solidFill>
              <a:srgbClr val="3794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3"/>
          <p:cNvSpPr/>
          <p:nvPr/>
        </p:nvSpPr>
        <p:spPr>
          <a:xfrm>
            <a:off x="1762125" y="5657850"/>
            <a:ext cx="86677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227"/>
              <a:buFont typeface="Arial"/>
              <a:buNone/>
            </a:pPr>
            <a:r>
              <a:rPr b="1" i="0" lang="en-US" sz="1228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DELIVERABLE  •  Mechanism, predictions and a laboratory validation plan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" name="Ai.Qimia approved wave-field logo" descr="exec-eb5adca5-6c96-48ec-a8a8-57d490b1023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09944"/>
            <a:ext cx="1371600" cy="4313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1A2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4"/>
          <p:cNvSpPr/>
          <p:nvPr/>
        </p:nvSpPr>
        <p:spPr>
          <a:xfrm>
            <a:off x="685800" y="457200"/>
            <a:ext cx="10191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2100"/>
              <a:buFont typeface="Arial"/>
              <a:buNone/>
            </a:pPr>
            <a:r>
              <a:rPr b="1" i="0" lang="en-US" sz="2300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Physics and AI form a closed prediction loop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4"/>
          <p:cNvSpPr/>
          <p:nvPr/>
        </p:nvSpPr>
        <p:spPr>
          <a:xfrm>
            <a:off x="11087100" y="514350"/>
            <a:ext cx="400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4"/>
          <p:cNvSpPr/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2C86E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4"/>
          <p:cNvSpPr/>
          <p:nvPr/>
        </p:nvSpPr>
        <p:spPr>
          <a:xfrm>
            <a:off x="1047750" y="1257300"/>
            <a:ext cx="100965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AI accelerates the expensive parts of simulation and directs where physics should look next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4"/>
          <p:cNvSpPr/>
          <p:nvPr/>
        </p:nvSpPr>
        <p:spPr>
          <a:xfrm>
            <a:off x="590550" y="2095500"/>
            <a:ext cx="2476500" cy="2190750"/>
          </a:xfrm>
          <a:prstGeom prst="roundRect">
            <a:avLst>
              <a:gd fmla="val 6087" name="adj"/>
            </a:avLst>
          </a:prstGeom>
          <a:solidFill>
            <a:srgbClr val="0D2643"/>
          </a:solidFill>
          <a:ln cap="flat" cmpd="sng" w="9525">
            <a:solidFill>
              <a:srgbClr val="2449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4"/>
          <p:cNvSpPr/>
          <p:nvPr/>
        </p:nvSpPr>
        <p:spPr>
          <a:xfrm>
            <a:off x="781050" y="2286000"/>
            <a:ext cx="381000" cy="381000"/>
          </a:xfrm>
          <a:prstGeom prst="ellipse">
            <a:avLst/>
          </a:prstGeom>
          <a:solidFill>
            <a:srgbClr val="3794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4"/>
          <p:cNvSpPr/>
          <p:nvPr/>
        </p:nvSpPr>
        <p:spPr>
          <a:xfrm>
            <a:off x="781050" y="2305050"/>
            <a:ext cx="381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4"/>
          <p:cNvSpPr/>
          <p:nvPr/>
        </p:nvSpPr>
        <p:spPr>
          <a:xfrm>
            <a:off x="781050" y="2857500"/>
            <a:ext cx="20955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725"/>
              <a:buFont typeface="Arial"/>
              <a:buNone/>
            </a:pPr>
            <a:r>
              <a:rPr b="1" i="0" lang="en-US" sz="1725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Evidence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4"/>
          <p:cNvSpPr/>
          <p:nvPr/>
        </p:nvSpPr>
        <p:spPr>
          <a:xfrm>
            <a:off x="781050" y="3381375"/>
            <a:ext cx="2095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Literature, patents and client experiments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4"/>
          <p:cNvSpPr/>
          <p:nvPr/>
        </p:nvSpPr>
        <p:spPr>
          <a:xfrm>
            <a:off x="3114675" y="3028950"/>
            <a:ext cx="228600" cy="32385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3794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"/>
          <p:cNvSpPr/>
          <p:nvPr/>
        </p:nvSpPr>
        <p:spPr>
          <a:xfrm>
            <a:off x="3371850" y="2095500"/>
            <a:ext cx="2476500" cy="2190750"/>
          </a:xfrm>
          <a:prstGeom prst="roundRect">
            <a:avLst>
              <a:gd fmla="val 6087" name="adj"/>
            </a:avLst>
          </a:prstGeom>
          <a:solidFill>
            <a:srgbClr val="13385E"/>
          </a:solidFill>
          <a:ln cap="flat" cmpd="sng" w="9525">
            <a:solidFill>
              <a:srgbClr val="3794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4"/>
          <p:cNvSpPr/>
          <p:nvPr/>
        </p:nvSpPr>
        <p:spPr>
          <a:xfrm>
            <a:off x="3562350" y="2286000"/>
            <a:ext cx="381000" cy="381000"/>
          </a:xfrm>
          <a:prstGeom prst="ellipse">
            <a:avLst/>
          </a:prstGeom>
          <a:solidFill>
            <a:srgbClr val="3794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3562350" y="2305050"/>
            <a:ext cx="381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4"/>
          <p:cNvSpPr/>
          <p:nvPr/>
        </p:nvSpPr>
        <p:spPr>
          <a:xfrm>
            <a:off x="3562350" y="2857500"/>
            <a:ext cx="20955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725"/>
              <a:buFont typeface="Arial"/>
              <a:buNone/>
            </a:pPr>
            <a:r>
              <a:rPr b="1" i="0" lang="en-US" sz="1725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Physics simulator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4"/>
          <p:cNvSpPr/>
          <p:nvPr/>
        </p:nvSpPr>
        <p:spPr>
          <a:xfrm>
            <a:off x="3562350" y="3381375"/>
            <a:ext cx="2095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Structures, energies and reaction mechanisms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4"/>
          <p:cNvSpPr/>
          <p:nvPr/>
        </p:nvSpPr>
        <p:spPr>
          <a:xfrm>
            <a:off x="5895975" y="3028950"/>
            <a:ext cx="228600" cy="32385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3794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4"/>
          <p:cNvSpPr/>
          <p:nvPr/>
        </p:nvSpPr>
        <p:spPr>
          <a:xfrm>
            <a:off x="6153150" y="2095500"/>
            <a:ext cx="2476500" cy="2190750"/>
          </a:xfrm>
          <a:prstGeom prst="roundRect">
            <a:avLst>
              <a:gd fmla="val 6087" name="adj"/>
            </a:avLst>
          </a:prstGeom>
          <a:solidFill>
            <a:srgbClr val="13385E"/>
          </a:solidFill>
          <a:ln cap="flat" cmpd="sng" w="9525">
            <a:solidFill>
              <a:srgbClr val="FF31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4"/>
          <p:cNvSpPr/>
          <p:nvPr/>
        </p:nvSpPr>
        <p:spPr>
          <a:xfrm>
            <a:off x="6343650" y="2286000"/>
            <a:ext cx="381000" cy="381000"/>
          </a:xfrm>
          <a:prstGeom prst="ellipse">
            <a:avLst/>
          </a:prstGeom>
          <a:solidFill>
            <a:srgbClr val="FF315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4"/>
          <p:cNvSpPr/>
          <p:nvPr/>
        </p:nvSpPr>
        <p:spPr>
          <a:xfrm>
            <a:off x="6343650" y="2305050"/>
            <a:ext cx="381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6343650" y="2857500"/>
            <a:ext cx="20955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725"/>
              <a:buFont typeface="Arial"/>
              <a:buNone/>
            </a:pPr>
            <a:r>
              <a:rPr b="1" i="0" lang="en-US" sz="1725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AI models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6343650" y="3381375"/>
            <a:ext cx="2095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Δ-learning accelerates energies. Mechanistic ML prioritizes steps.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4"/>
          <p:cNvSpPr/>
          <p:nvPr/>
        </p:nvSpPr>
        <p:spPr>
          <a:xfrm>
            <a:off x="8677275" y="3028950"/>
            <a:ext cx="228600" cy="32385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3794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4"/>
          <p:cNvSpPr/>
          <p:nvPr/>
        </p:nvSpPr>
        <p:spPr>
          <a:xfrm>
            <a:off x="8934450" y="2095500"/>
            <a:ext cx="2476500" cy="2190750"/>
          </a:xfrm>
          <a:prstGeom prst="roundRect">
            <a:avLst>
              <a:gd fmla="val 6087" name="adj"/>
            </a:avLst>
          </a:prstGeom>
          <a:solidFill>
            <a:srgbClr val="0D2643"/>
          </a:solidFill>
          <a:ln cap="flat" cmpd="sng" w="9525">
            <a:solidFill>
              <a:srgbClr val="2449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4"/>
          <p:cNvSpPr/>
          <p:nvPr/>
        </p:nvSpPr>
        <p:spPr>
          <a:xfrm>
            <a:off x="9124950" y="2286000"/>
            <a:ext cx="381000" cy="381000"/>
          </a:xfrm>
          <a:prstGeom prst="ellipse">
            <a:avLst/>
          </a:prstGeom>
          <a:solidFill>
            <a:srgbClr val="3794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9124950" y="2305050"/>
            <a:ext cx="381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9124950" y="2857500"/>
            <a:ext cx="20955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725"/>
              <a:buFont typeface="Arial"/>
              <a:buNone/>
            </a:pPr>
            <a:r>
              <a:rPr b="1" i="0" lang="en-US" sz="1725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Decision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4"/>
          <p:cNvSpPr/>
          <p:nvPr/>
        </p:nvSpPr>
        <p:spPr>
          <a:xfrm>
            <a:off x="9124950" y="3381375"/>
            <a:ext cx="20955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Route risk, selectivity and the next experiment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4"/>
          <p:cNvSpPr/>
          <p:nvPr/>
        </p:nvSpPr>
        <p:spPr>
          <a:xfrm>
            <a:off x="628650" y="4762500"/>
            <a:ext cx="10782300" cy="1066800"/>
          </a:xfrm>
          <a:prstGeom prst="roundRect">
            <a:avLst>
              <a:gd fmla="val 10714" name="adj"/>
            </a:avLst>
          </a:prstGeom>
          <a:solidFill>
            <a:srgbClr val="102F52"/>
          </a:solidFill>
          <a:ln cap="flat" cmpd="sng" w="9525">
            <a:solidFill>
              <a:srgbClr val="2449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1466850" y="4962525"/>
            <a:ext cx="10477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315E"/>
              </a:buClr>
              <a:buSzPts val="774"/>
              <a:buFont typeface="Arial"/>
              <a:buNone/>
            </a:pPr>
            <a:r>
              <a:rPr b="1" i="0" lang="en-US" sz="1075" u="none" cap="none" strike="noStrike">
                <a:solidFill>
                  <a:srgbClr val="FF315E"/>
                </a:solidFill>
                <a:latin typeface="Arial"/>
                <a:ea typeface="Arial"/>
                <a:cs typeface="Arial"/>
                <a:sym typeface="Arial"/>
              </a:rPr>
              <a:t>FEEDBACK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4"/>
          <p:cNvSpPr/>
          <p:nvPr/>
        </p:nvSpPr>
        <p:spPr>
          <a:xfrm>
            <a:off x="2647950" y="4895850"/>
            <a:ext cx="7905750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525"/>
              <a:buFont typeface="Arial"/>
              <a:buNone/>
            </a:pPr>
            <a:r>
              <a:rPr b="1" i="0" lang="en-US" sz="1525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New experimental results improve the next prediction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2647950" y="5314950"/>
            <a:ext cx="79057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The closed loop combines simulated ground truth with customer data while preserving a physics-based starting model.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4"/>
          <p:cNvSpPr/>
          <p:nvPr/>
        </p:nvSpPr>
        <p:spPr>
          <a:xfrm>
            <a:off x="1047750" y="6162675"/>
            <a:ext cx="10096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Model development with HES-SO and the University of Geneva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Ai.Qimia approved wave-field logo" descr="exec-eb5adca5-6c96-48ec-a8a8-57d490b1023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09944"/>
            <a:ext cx="1371600" cy="4313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1A2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5"/>
          <p:cNvSpPr/>
          <p:nvPr/>
        </p:nvSpPr>
        <p:spPr>
          <a:xfrm>
            <a:off x="685800" y="457200"/>
            <a:ext cx="10191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2100"/>
              <a:buFont typeface="Arial"/>
              <a:buNone/>
            </a:pPr>
            <a:r>
              <a:rPr b="1" i="0" lang="en-US" sz="2700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A learned midpoint divides the mechanism search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5"/>
          <p:cNvSpPr/>
          <p:nvPr/>
        </p:nvSpPr>
        <p:spPr>
          <a:xfrm>
            <a:off x="11087100" y="514350"/>
            <a:ext cx="400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05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5"/>
          <p:cNvSpPr/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2C86E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5"/>
          <p:cNvSpPr/>
          <p:nvPr/>
        </p:nvSpPr>
        <p:spPr>
          <a:xfrm>
            <a:off x="685800" y="1120877"/>
            <a:ext cx="108204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274"/>
              <a:buFont typeface="Arial"/>
              <a:buNone/>
            </a:pPr>
            <a:r>
              <a:rPr b="0" i="0" lang="en-US" sz="1875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C constrains the route, but the platform must still discover B, D and the connecting transition states.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5"/>
          <p:cNvSpPr/>
          <p:nvPr/>
        </p:nvSpPr>
        <p:spPr>
          <a:xfrm>
            <a:off x="685800" y="1695450"/>
            <a:ext cx="10820400" cy="4476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5"/>
          <p:cNvSpPr/>
          <p:nvPr/>
        </p:nvSpPr>
        <p:spPr>
          <a:xfrm>
            <a:off x="1476375" y="6286500"/>
            <a:ext cx="9239250" cy="342900"/>
          </a:xfrm>
          <a:prstGeom prst="roundRect">
            <a:avLst>
              <a:gd fmla="val 25000" name="adj"/>
            </a:avLst>
          </a:prstGeom>
          <a:solidFill>
            <a:srgbClr val="102F5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5"/>
          <p:cNvSpPr/>
          <p:nvPr/>
        </p:nvSpPr>
        <p:spPr>
          <a:xfrm>
            <a:off x="1666875" y="6362700"/>
            <a:ext cx="885825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722"/>
              <a:buFont typeface="Arial"/>
              <a:buNone/>
            </a:pPr>
            <a:r>
              <a:rPr b="1" i="0" lang="en-US" sz="1722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Energy predictions prune implausible branches before the expensive calculations.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0796" y="1522838"/>
            <a:ext cx="10689480" cy="4416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Ai.Qimia approved wave-field logo" descr="exec-eb5adca5-6c96-48ec-a8a8-57d490b1023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6409944"/>
            <a:ext cx="1371600" cy="4313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1A2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685800" y="457200"/>
            <a:ext cx="1019175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2100"/>
              <a:buFont typeface="Arial"/>
              <a:buNone/>
            </a:pPr>
            <a:r>
              <a:rPr b="1" i="0" lang="en-US" sz="2300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The simulator navigates the energy surface around the learned anchor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6"/>
          <p:cNvSpPr/>
          <p:nvPr/>
        </p:nvSpPr>
        <p:spPr>
          <a:xfrm>
            <a:off x="11087100" y="514350"/>
            <a:ext cx="400050" cy="247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06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6"/>
          <p:cNvSpPr/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2C86E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6"/>
          <p:cNvSpPr/>
          <p:nvPr/>
        </p:nvSpPr>
        <p:spPr>
          <a:xfrm>
            <a:off x="685800" y="1219200"/>
            <a:ext cx="108204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274"/>
              <a:buFont typeface="Arial"/>
              <a:buNone/>
            </a:pPr>
            <a:r>
              <a:rPr b="0" i="0" lang="en-US" sz="2075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The search discovers B, D and four transition states while connecting A to E through C.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685800" y="1714500"/>
            <a:ext cx="10820400" cy="4476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9" name="Google Shape;139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9225" y="1645000"/>
            <a:ext cx="9623325" cy="510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Ai.Qimia approved wave-field logo" descr="exec-eb5adca5-6c96-48ec-a8a8-57d490b1023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6409944"/>
            <a:ext cx="1371600" cy="4313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1A2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7"/>
          <p:cNvSpPr/>
          <p:nvPr/>
        </p:nvSpPr>
        <p:spPr>
          <a:xfrm>
            <a:off x="685800" y="333375"/>
            <a:ext cx="66675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B7FF"/>
              </a:buClr>
              <a:buSzPts val="711"/>
              <a:buFont typeface="Arial"/>
              <a:buNone/>
            </a:pPr>
            <a:r>
              <a:rPr b="1" i="0" lang="en-US" sz="712" u="none" cap="none" strike="noStrike">
                <a:solidFill>
                  <a:srgbClr val="5FB7FF"/>
                </a:solidFill>
                <a:latin typeface="Arial"/>
                <a:ea typeface="Arial"/>
                <a:cs typeface="Arial"/>
                <a:sym typeface="Arial"/>
              </a:rPr>
              <a:t>REPRESENTATIVE CLIENT USE CASE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685800" y="542925"/>
            <a:ext cx="1019175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Case study: mechanism and regiochemistry were both uncertain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11087100" y="552450"/>
            <a:ext cx="4000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774"/>
              <a:buFont typeface="Arial"/>
              <a:buNone/>
            </a:pPr>
            <a:r>
              <a:rPr b="0" i="0" lang="en-US" sz="775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07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2C86E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685800" y="1219200"/>
            <a:ext cx="108204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7"/>
          <p:cNvSpPr/>
          <p:nvPr/>
        </p:nvSpPr>
        <p:spPr>
          <a:xfrm>
            <a:off x="685800" y="1495425"/>
            <a:ext cx="6724650" cy="4171950"/>
          </a:xfrm>
          <a:prstGeom prst="roundRect">
            <a:avLst>
              <a:gd fmla="val 3125" name="adj"/>
            </a:avLst>
          </a:prstGeom>
          <a:solidFill>
            <a:srgbClr val="F7FBFF"/>
          </a:solidFill>
          <a:ln cap="flat" cmpd="sng" w="19050">
            <a:solidFill>
              <a:srgbClr val="2449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" name="Google Shape;15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6012" y="1609725"/>
            <a:ext cx="6384131" cy="394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7"/>
          <p:cNvSpPr/>
          <p:nvPr/>
        </p:nvSpPr>
        <p:spPr>
          <a:xfrm>
            <a:off x="7677150" y="1381125"/>
            <a:ext cx="3829050" cy="4400550"/>
          </a:xfrm>
          <a:prstGeom prst="roundRect">
            <a:avLst>
              <a:gd fmla="val 4698" name="adj"/>
            </a:avLst>
          </a:prstGeom>
          <a:solidFill>
            <a:srgbClr val="102C4C"/>
          </a:solidFill>
          <a:ln cap="flat" cmpd="sng" w="19050">
            <a:solidFill>
              <a:srgbClr val="2449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7943850" y="1685925"/>
            <a:ext cx="31242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B7FF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5FB7FF"/>
                </a:solidFill>
                <a:latin typeface="Arial"/>
                <a:ea typeface="Arial"/>
                <a:cs typeface="Arial"/>
                <a:sym typeface="Arial"/>
              </a:rPr>
              <a:t>THE DECISION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7"/>
          <p:cNvSpPr/>
          <p:nvPr/>
        </p:nvSpPr>
        <p:spPr>
          <a:xfrm>
            <a:off x="7943850" y="2095500"/>
            <a:ext cx="3143250" cy="666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875"/>
              <a:buFont typeface="Arial"/>
              <a:buNone/>
            </a:pPr>
            <a:r>
              <a:rPr b="1" i="0" lang="en-US" sz="1875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Which path is chemically viable?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7"/>
          <p:cNvSpPr/>
          <p:nvPr/>
        </p:nvSpPr>
        <p:spPr>
          <a:xfrm>
            <a:off x="7943850" y="3143250"/>
            <a:ext cx="3143250" cy="666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Which transition state controls the rate?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7"/>
          <p:cNvSpPr/>
          <p:nvPr/>
        </p:nvSpPr>
        <p:spPr>
          <a:xfrm>
            <a:off x="7943850" y="4191000"/>
            <a:ext cx="3143250" cy="666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Why does one regioisomer win?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7"/>
          <p:cNvSpPr/>
          <p:nvPr/>
        </p:nvSpPr>
        <p:spPr>
          <a:xfrm>
            <a:off x="7943850" y="5219700"/>
            <a:ext cx="2895600" cy="38100"/>
          </a:xfrm>
          <a:prstGeom prst="rect">
            <a:avLst/>
          </a:prstGeom>
          <a:solidFill>
            <a:srgbClr val="FF315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7"/>
          <p:cNvSpPr/>
          <p:nvPr/>
        </p:nvSpPr>
        <p:spPr>
          <a:xfrm>
            <a:off x="685800" y="5962650"/>
            <a:ext cx="10801350" cy="409575"/>
          </a:xfrm>
          <a:prstGeom prst="roundRect">
            <a:avLst>
              <a:gd fmla="val 23256" name="adj"/>
            </a:avLst>
          </a:prstGeom>
          <a:solidFill>
            <a:srgbClr val="102F52"/>
          </a:solidFill>
          <a:ln cap="flat" cmpd="sng" w="19050">
            <a:solidFill>
              <a:srgbClr val="3794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7"/>
          <p:cNvSpPr/>
          <p:nvPr/>
        </p:nvSpPr>
        <p:spPr>
          <a:xfrm>
            <a:off x="914400" y="6019800"/>
            <a:ext cx="10344150" cy="295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700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A connected mechanism resolves viability, rate and regioselectivity.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Ai.Qimia approved wave-field logo" descr="exec-eb5adca5-6c96-48ec-a8a8-57d490b1023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6409944"/>
            <a:ext cx="1371600" cy="4313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1A2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8"/>
          <p:cNvSpPr/>
          <p:nvPr/>
        </p:nvSpPr>
        <p:spPr>
          <a:xfrm>
            <a:off x="685800" y="333375"/>
            <a:ext cx="66675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B7FF"/>
              </a:buClr>
              <a:buSzPts val="711"/>
              <a:buFont typeface="Arial"/>
              <a:buNone/>
            </a:pPr>
            <a:r>
              <a:rPr b="1" i="0" lang="en-US" sz="712" u="none" cap="none" strike="noStrike">
                <a:solidFill>
                  <a:srgbClr val="5FB7FF"/>
                </a:solidFill>
                <a:latin typeface="Arial"/>
                <a:ea typeface="Arial"/>
                <a:cs typeface="Arial"/>
                <a:sym typeface="Arial"/>
              </a:rPr>
              <a:t>REPRESENTATIVE CLIENT USE CASE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8"/>
          <p:cNvSpPr/>
          <p:nvPr/>
        </p:nvSpPr>
        <p:spPr>
          <a:xfrm>
            <a:off x="685800" y="542925"/>
            <a:ext cx="1019175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The model explained the regioselectivity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8"/>
          <p:cNvSpPr/>
          <p:nvPr/>
        </p:nvSpPr>
        <p:spPr>
          <a:xfrm>
            <a:off x="11087100" y="552450"/>
            <a:ext cx="4000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774"/>
              <a:buFont typeface="Arial"/>
              <a:buNone/>
            </a:pPr>
            <a:r>
              <a:rPr b="0" i="0" lang="en-US" sz="775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08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8"/>
          <p:cNvSpPr/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2C86E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8"/>
          <p:cNvSpPr/>
          <p:nvPr/>
        </p:nvSpPr>
        <p:spPr>
          <a:xfrm>
            <a:off x="685800" y="1495425"/>
            <a:ext cx="6724650" cy="4171950"/>
          </a:xfrm>
          <a:prstGeom prst="roundRect">
            <a:avLst>
              <a:gd fmla="val 2979" name="adj"/>
            </a:avLst>
          </a:prstGeom>
          <a:solidFill>
            <a:srgbClr val="F7FBFF"/>
          </a:solidFill>
          <a:ln cap="flat" cmpd="sng" w="19050">
            <a:solidFill>
              <a:srgbClr val="2449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2" name="Google Shape;17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6012" y="1609725"/>
            <a:ext cx="6384131" cy="394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8"/>
          <p:cNvSpPr/>
          <p:nvPr/>
        </p:nvSpPr>
        <p:spPr>
          <a:xfrm>
            <a:off x="7677150" y="1381125"/>
            <a:ext cx="3829050" cy="4400550"/>
          </a:xfrm>
          <a:prstGeom prst="roundRect">
            <a:avLst>
              <a:gd fmla="val 4545" name="adj"/>
            </a:avLst>
          </a:prstGeom>
          <a:solidFill>
            <a:srgbClr val="102C4C"/>
          </a:solidFill>
          <a:ln cap="flat" cmpd="sng" w="19050">
            <a:solidFill>
              <a:srgbClr val="2449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8"/>
          <p:cNvSpPr/>
          <p:nvPr/>
        </p:nvSpPr>
        <p:spPr>
          <a:xfrm>
            <a:off x="7943850" y="1685925"/>
            <a:ext cx="31242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B7FF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5FB7FF"/>
                </a:solidFill>
                <a:latin typeface="Arial"/>
                <a:ea typeface="Arial"/>
                <a:cs typeface="Arial"/>
                <a:sym typeface="Arial"/>
              </a:rPr>
              <a:t>MECHANISTIC INSIGHT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8"/>
          <p:cNvSpPr/>
          <p:nvPr/>
        </p:nvSpPr>
        <p:spPr>
          <a:xfrm>
            <a:off x="7943850" y="2095500"/>
            <a:ext cx="3143250" cy="1285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875"/>
              <a:buFont typeface="Arial"/>
              <a:buNone/>
            </a:pPr>
            <a:r>
              <a:rPr b="1" i="0" lang="en-US" sz="1875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Amide-assisted H-bond stabilization favors the 1,3-regioisomer.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8"/>
          <p:cNvSpPr/>
          <p:nvPr/>
        </p:nvSpPr>
        <p:spPr>
          <a:xfrm>
            <a:off x="7943850" y="3648075"/>
            <a:ext cx="2895600" cy="28575"/>
          </a:xfrm>
          <a:prstGeom prst="rect">
            <a:avLst/>
          </a:prstGeom>
          <a:solidFill>
            <a:srgbClr val="FF315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8"/>
          <p:cNvSpPr/>
          <p:nvPr/>
        </p:nvSpPr>
        <p:spPr>
          <a:xfrm>
            <a:off x="7943850" y="3914775"/>
            <a:ext cx="81915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4FF"/>
              </a:buClr>
              <a:buSzPts val="3450"/>
              <a:buFont typeface="Arial"/>
              <a:buNone/>
            </a:pPr>
            <a:r>
              <a:rPr b="1" i="0" lang="en-US" sz="3450" u="none" cap="none" strike="noStrike">
                <a:solidFill>
                  <a:srgbClr val="3794FF"/>
                </a:solidFill>
                <a:latin typeface="Arial"/>
                <a:ea typeface="Arial"/>
                <a:cs typeface="Arial"/>
                <a:sym typeface="Arial"/>
              </a:rPr>
              <a:t>20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8"/>
          <p:cNvSpPr/>
          <p:nvPr/>
        </p:nvSpPr>
        <p:spPr>
          <a:xfrm>
            <a:off x="8734425" y="4076700"/>
            <a:ext cx="2333625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related compounds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8"/>
          <p:cNvSpPr/>
          <p:nvPr/>
        </p:nvSpPr>
        <p:spPr>
          <a:xfrm>
            <a:off x="7943850" y="4657725"/>
            <a:ext cx="314325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575"/>
              <a:buFont typeface="Arial"/>
              <a:buNone/>
            </a:pPr>
            <a:r>
              <a:rPr b="1" i="0" lang="en-US" sz="1575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processed in 15 minutes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8"/>
          <p:cNvSpPr/>
          <p:nvPr/>
        </p:nvSpPr>
        <p:spPr>
          <a:xfrm>
            <a:off x="685800" y="5962650"/>
            <a:ext cx="10801350" cy="409575"/>
          </a:xfrm>
          <a:prstGeom prst="roundRect">
            <a:avLst>
              <a:gd fmla="val 23256" name="adj"/>
            </a:avLst>
          </a:prstGeom>
          <a:solidFill>
            <a:srgbClr val="102F52"/>
          </a:solidFill>
          <a:ln cap="flat" cmpd="sng" w="19050">
            <a:solidFill>
              <a:srgbClr val="3794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8"/>
          <p:cNvSpPr/>
          <p:nvPr/>
        </p:nvSpPr>
        <p:spPr>
          <a:xfrm>
            <a:off x="914400" y="6019800"/>
            <a:ext cx="10344150" cy="295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700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Mechanistic insight explains the observed selectivity across related compounds.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Ai.Qimia approved wave-field logo" descr="exec-eb5adca5-6c96-48ec-a8a8-57d490b1023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6409944"/>
            <a:ext cx="1371600" cy="4313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1A2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9"/>
          <p:cNvSpPr/>
          <p:nvPr/>
        </p:nvSpPr>
        <p:spPr>
          <a:xfrm>
            <a:off x="685800" y="333375"/>
            <a:ext cx="66675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B7FF"/>
              </a:buClr>
              <a:buSzPts val="711"/>
              <a:buFont typeface="Arial"/>
              <a:buNone/>
            </a:pPr>
            <a:r>
              <a:rPr b="1" i="0" lang="en-US" sz="712" u="none" cap="none" strike="noStrike">
                <a:solidFill>
                  <a:srgbClr val="5FB7FF"/>
                </a:solidFill>
                <a:latin typeface="Arial"/>
                <a:ea typeface="Arial"/>
                <a:cs typeface="Arial"/>
                <a:sym typeface="Arial"/>
              </a:rPr>
              <a:t>REPRESENTATIVE CLIENT USE CASE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9"/>
          <p:cNvSpPr/>
          <p:nvPr/>
        </p:nvSpPr>
        <p:spPr>
          <a:xfrm>
            <a:off x="685800" y="542925"/>
            <a:ext cx="1019175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From a 2D hypothesis to a quantitative mechanism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9"/>
          <p:cNvSpPr/>
          <p:nvPr/>
        </p:nvSpPr>
        <p:spPr>
          <a:xfrm>
            <a:off x="11087100" y="552450"/>
            <a:ext cx="4000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774"/>
              <a:buFont typeface="Arial"/>
              <a:buNone/>
            </a:pPr>
            <a:r>
              <a:rPr b="0" i="0" lang="en-US" sz="775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9"/>
          <p:cNvSpPr/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2C86E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9"/>
          <p:cNvSpPr/>
          <p:nvPr/>
        </p:nvSpPr>
        <p:spPr>
          <a:xfrm>
            <a:off x="685800" y="1495425"/>
            <a:ext cx="6724650" cy="4171950"/>
          </a:xfrm>
          <a:prstGeom prst="roundRect">
            <a:avLst>
              <a:gd fmla="val 3196" name="adj"/>
            </a:avLst>
          </a:prstGeom>
          <a:solidFill>
            <a:srgbClr val="F7FBFF"/>
          </a:solidFill>
          <a:ln cap="flat" cmpd="sng" w="19050">
            <a:solidFill>
              <a:srgbClr val="2449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3" name="Google Shape;19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6057" y="1609725"/>
            <a:ext cx="6384136" cy="394335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9"/>
          <p:cNvSpPr/>
          <p:nvPr/>
        </p:nvSpPr>
        <p:spPr>
          <a:xfrm>
            <a:off x="7677150" y="1381125"/>
            <a:ext cx="3829050" cy="4400550"/>
          </a:xfrm>
          <a:prstGeom prst="roundRect">
            <a:avLst>
              <a:gd fmla="val 3483" name="adj"/>
            </a:avLst>
          </a:prstGeom>
          <a:solidFill>
            <a:srgbClr val="102C4C"/>
          </a:solidFill>
          <a:ln cap="flat" cmpd="sng" w="19050">
            <a:solidFill>
              <a:srgbClr val="2449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9"/>
          <p:cNvSpPr/>
          <p:nvPr/>
        </p:nvSpPr>
        <p:spPr>
          <a:xfrm>
            <a:off x="7943850" y="1685925"/>
            <a:ext cx="31242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FB7FF"/>
              </a:buClr>
              <a:buSzPts val="853"/>
              <a:buFont typeface="Arial"/>
              <a:buNone/>
            </a:pPr>
            <a:r>
              <a:rPr b="1" i="0" lang="en-US" sz="854" u="none" cap="none" strike="noStrike">
                <a:solidFill>
                  <a:srgbClr val="5FB7FF"/>
                </a:solidFill>
                <a:latin typeface="Arial"/>
                <a:ea typeface="Arial"/>
                <a:cs typeface="Arial"/>
                <a:sym typeface="Arial"/>
              </a:rPr>
              <a:t>MECHANISTIC MODEL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9"/>
          <p:cNvSpPr/>
          <p:nvPr/>
        </p:nvSpPr>
        <p:spPr>
          <a:xfrm>
            <a:off x="7943850" y="2095500"/>
            <a:ext cx="3143250" cy="1085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783"/>
              <a:buFont typeface="Arial"/>
              <a:buNone/>
            </a:pPr>
            <a:r>
              <a:rPr b="1" i="0" lang="en-US" sz="1783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We transform your 2D hypothesis into quantitative thermodynamic and kinetic data.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9"/>
          <p:cNvSpPr/>
          <p:nvPr/>
        </p:nvSpPr>
        <p:spPr>
          <a:xfrm>
            <a:off x="7943850" y="3419475"/>
            <a:ext cx="2895600" cy="28575"/>
          </a:xfrm>
          <a:prstGeom prst="rect">
            <a:avLst/>
          </a:prstGeom>
          <a:solidFill>
            <a:srgbClr val="FF315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9"/>
          <p:cNvSpPr/>
          <p:nvPr/>
        </p:nvSpPr>
        <p:spPr>
          <a:xfrm>
            <a:off x="7943850" y="3676650"/>
            <a:ext cx="3105150" cy="638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Thermodynamics ranks intermediates and pathways.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9"/>
          <p:cNvSpPr/>
          <p:nvPr/>
        </p:nvSpPr>
        <p:spPr>
          <a:xfrm>
            <a:off x="7943850" y="4524375"/>
            <a:ext cx="3105150" cy="704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Kinetics identifies the controlling barriers and competing steps.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9"/>
          <p:cNvSpPr/>
          <p:nvPr/>
        </p:nvSpPr>
        <p:spPr>
          <a:xfrm>
            <a:off x="685800" y="5962650"/>
            <a:ext cx="10801350" cy="409575"/>
          </a:xfrm>
          <a:prstGeom prst="roundRect">
            <a:avLst>
              <a:gd fmla="val 23256" name="adj"/>
            </a:avLst>
          </a:prstGeom>
          <a:solidFill>
            <a:srgbClr val="102F52"/>
          </a:solidFill>
          <a:ln cap="flat" cmpd="sng" w="19050">
            <a:solidFill>
              <a:srgbClr val="3794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9"/>
          <p:cNvSpPr/>
          <p:nvPr/>
        </p:nvSpPr>
        <p:spPr>
          <a:xfrm>
            <a:off x="914400" y="6019800"/>
            <a:ext cx="10344150" cy="295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A quantitative definition of how the reaction works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Ai.Qimia approved wave-field logo" descr="exec-eb5adca5-6c96-48ec-a8a8-57d490b1023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6409944"/>
            <a:ext cx="1371600" cy="4313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1A2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0"/>
          <p:cNvSpPr/>
          <p:nvPr/>
        </p:nvSpPr>
        <p:spPr>
          <a:xfrm>
            <a:off x="685800" y="333375"/>
            <a:ext cx="66675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B7FF"/>
              </a:buClr>
              <a:buSzPts val="711"/>
              <a:buFont typeface="Arial"/>
              <a:buNone/>
            </a:pPr>
            <a:r>
              <a:rPr b="1" i="0" lang="en-US" sz="712" u="none" cap="none" strike="noStrike">
                <a:solidFill>
                  <a:srgbClr val="5FB7FF"/>
                </a:solidFill>
                <a:latin typeface="Arial"/>
                <a:ea typeface="Arial"/>
                <a:cs typeface="Arial"/>
                <a:sym typeface="Arial"/>
              </a:rPr>
              <a:t>REPRESENTATIVE CLIENT USE CASE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0"/>
          <p:cNvSpPr/>
          <p:nvPr/>
        </p:nvSpPr>
        <p:spPr>
          <a:xfrm>
            <a:off x="685800" y="542925"/>
            <a:ext cx="1019175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Elementary steps across the microstate ensemble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0"/>
          <p:cNvSpPr/>
          <p:nvPr/>
        </p:nvSpPr>
        <p:spPr>
          <a:xfrm>
            <a:off x="11087100" y="552450"/>
            <a:ext cx="4000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774"/>
              <a:buFont typeface="Arial"/>
              <a:buNone/>
            </a:pPr>
            <a:r>
              <a:rPr b="0" i="0" lang="en-US" sz="775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0"/>
          <p:cNvSpPr/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2C86E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0"/>
          <p:cNvSpPr/>
          <p:nvPr/>
        </p:nvSpPr>
        <p:spPr>
          <a:xfrm>
            <a:off x="685800" y="1495425"/>
            <a:ext cx="6724650" cy="4171950"/>
          </a:xfrm>
          <a:prstGeom prst="roundRect">
            <a:avLst>
              <a:gd fmla="val 3483" name="adj"/>
            </a:avLst>
          </a:prstGeom>
          <a:solidFill>
            <a:srgbClr val="F7FBFF"/>
          </a:solidFill>
          <a:ln cap="flat" cmpd="sng" w="19050">
            <a:solidFill>
              <a:srgbClr val="2449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0"/>
          <p:cNvSpPr/>
          <p:nvPr/>
        </p:nvSpPr>
        <p:spPr>
          <a:xfrm>
            <a:off x="7677150" y="1381125"/>
            <a:ext cx="3829050" cy="4400550"/>
          </a:xfrm>
          <a:prstGeom prst="roundRect">
            <a:avLst>
              <a:gd fmla="val 3431" name="adj"/>
            </a:avLst>
          </a:prstGeom>
          <a:solidFill>
            <a:srgbClr val="102C4C"/>
          </a:solidFill>
          <a:ln cap="flat" cmpd="sng" w="19050">
            <a:solidFill>
              <a:srgbClr val="2449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0"/>
          <p:cNvSpPr/>
          <p:nvPr/>
        </p:nvSpPr>
        <p:spPr>
          <a:xfrm>
            <a:off x="7943850" y="1685925"/>
            <a:ext cx="31242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B7FF"/>
              </a:buClr>
              <a:buSzPts val="1050"/>
              <a:buFont typeface="Arial"/>
              <a:buNone/>
            </a:pPr>
            <a:r>
              <a:rPr b="1" i="0" lang="en-US" sz="1050" u="none" cap="none" strike="noStrike">
                <a:solidFill>
                  <a:srgbClr val="5FB7FF"/>
                </a:solidFill>
                <a:latin typeface="Arial"/>
                <a:ea typeface="Arial"/>
                <a:cs typeface="Arial"/>
                <a:sym typeface="Arial"/>
              </a:rPr>
              <a:t>FULLY ATOMISTIC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0"/>
          <p:cNvSpPr/>
          <p:nvPr/>
        </p:nvSpPr>
        <p:spPr>
          <a:xfrm>
            <a:off x="7943850" y="2009775"/>
            <a:ext cx="3143250" cy="742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Each elementary step is resolved down to the microstate.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0"/>
          <p:cNvSpPr/>
          <p:nvPr/>
        </p:nvSpPr>
        <p:spPr>
          <a:xfrm>
            <a:off x="7943850" y="2809875"/>
            <a:ext cx="314325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Tautomers, stereoisomers and conformers contribute according to their populations.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0"/>
          <p:cNvSpPr/>
          <p:nvPr/>
        </p:nvSpPr>
        <p:spPr>
          <a:xfrm>
            <a:off x="7943850" y="3390900"/>
            <a:ext cx="3200400" cy="19050"/>
          </a:xfrm>
          <a:prstGeom prst="rect">
            <a:avLst/>
          </a:prstGeom>
          <a:solidFill>
            <a:srgbClr val="24496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0"/>
          <p:cNvSpPr/>
          <p:nvPr/>
        </p:nvSpPr>
        <p:spPr>
          <a:xfrm>
            <a:off x="7943850" y="3562350"/>
            <a:ext cx="17145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975"/>
              <a:buFont typeface="Arial"/>
              <a:buNone/>
            </a:pPr>
            <a:r>
              <a:rPr b="1" i="0" lang="en-US" sz="975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Single-state rate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0"/>
          <p:cNvSpPr/>
          <p:nvPr/>
        </p:nvSpPr>
        <p:spPr>
          <a:xfrm>
            <a:off x="7943850" y="3781425"/>
            <a:ext cx="3200400" cy="295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275"/>
              <a:buFont typeface="Arial"/>
              <a:buNone/>
            </a:pPr>
            <a:r>
              <a:rPr b="1" i="0" lang="en-US" sz="1275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kᵢ = κ(kBT/h) exp[−(Gᵢ‡−Gᵢ)/RT]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0"/>
          <p:cNvSpPr/>
          <p:nvPr/>
        </p:nvSpPr>
        <p:spPr>
          <a:xfrm>
            <a:off x="7943850" y="4200525"/>
            <a:ext cx="180975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975"/>
              <a:buFont typeface="Arial"/>
              <a:buNone/>
            </a:pPr>
            <a:r>
              <a:rPr b="1" i="0" lang="en-US" sz="975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Boltzmann population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0"/>
          <p:cNvSpPr/>
          <p:nvPr/>
        </p:nvSpPr>
        <p:spPr>
          <a:xfrm>
            <a:off x="7943850" y="4419600"/>
            <a:ext cx="32004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pᵢ = exp[−ΔGᵢ/RT] / Σⱼ exp[−ΔGⱼ/RT]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0"/>
          <p:cNvSpPr/>
          <p:nvPr/>
        </p:nvSpPr>
        <p:spPr>
          <a:xfrm>
            <a:off x="7943850" y="4895850"/>
            <a:ext cx="19050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975"/>
              <a:buFont typeface="Arial"/>
              <a:buNone/>
            </a:pPr>
            <a:r>
              <a:rPr b="1" i="0" lang="en-US" sz="975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Observed ensemble rate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0"/>
          <p:cNvSpPr/>
          <p:nvPr/>
        </p:nvSpPr>
        <p:spPr>
          <a:xfrm>
            <a:off x="7943850" y="5124450"/>
            <a:ext cx="32004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D3B2"/>
              </a:buClr>
              <a:buSzPts val="1725"/>
              <a:buFont typeface="Arial"/>
              <a:buNone/>
            </a:pPr>
            <a:r>
              <a:rPr b="1" i="0" lang="en-US" sz="1725" u="none" cap="none" strike="noStrike">
                <a:solidFill>
                  <a:srgbClr val="69D3B2"/>
                </a:solidFill>
                <a:latin typeface="Arial"/>
                <a:ea typeface="Arial"/>
                <a:cs typeface="Arial"/>
                <a:sym typeface="Arial"/>
              </a:rPr>
              <a:t>kobs = Σᵢ pᵢkᵢ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0"/>
          <p:cNvSpPr/>
          <p:nvPr/>
        </p:nvSpPr>
        <p:spPr>
          <a:xfrm>
            <a:off x="971550" y="5734050"/>
            <a:ext cx="57721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5" name="Google Shape;22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6012" y="1609725"/>
            <a:ext cx="6384131" cy="394335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0"/>
          <p:cNvSpPr/>
          <p:nvPr/>
        </p:nvSpPr>
        <p:spPr>
          <a:xfrm>
            <a:off x="685800" y="5962650"/>
            <a:ext cx="10801350" cy="409575"/>
          </a:xfrm>
          <a:prstGeom prst="roundRect">
            <a:avLst>
              <a:gd fmla="val 23256" name="adj"/>
            </a:avLst>
          </a:prstGeom>
          <a:solidFill>
            <a:srgbClr val="102F52"/>
          </a:solidFill>
          <a:ln cap="flat" cmpd="sng" w="19050">
            <a:solidFill>
              <a:srgbClr val="3794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0"/>
          <p:cNvSpPr/>
          <p:nvPr/>
        </p:nvSpPr>
        <p:spPr>
          <a:xfrm>
            <a:off x="914400" y="6019800"/>
            <a:ext cx="10344150" cy="295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The reactive ensemble can differ from the lowest-energy structure alone.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8" name="Ai.Qimia approved wave-field logo" descr="exec-eb5adca5-6c96-48ec-a8a8-57d490b1023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6409944"/>
            <a:ext cx="1371600" cy="4313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1A2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1"/>
          <p:cNvSpPr/>
          <p:nvPr/>
        </p:nvSpPr>
        <p:spPr>
          <a:xfrm>
            <a:off x="685800" y="333375"/>
            <a:ext cx="66675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B7FF"/>
              </a:buClr>
              <a:buSzPts val="711"/>
              <a:buFont typeface="Arial"/>
              <a:buNone/>
            </a:pPr>
            <a:r>
              <a:rPr b="1" i="0" lang="en-US" sz="712" u="none" cap="none" strike="noStrike">
                <a:solidFill>
                  <a:srgbClr val="5FB7FF"/>
                </a:solidFill>
                <a:latin typeface="Arial"/>
                <a:ea typeface="Arial"/>
                <a:cs typeface="Arial"/>
                <a:sym typeface="Arial"/>
              </a:rPr>
              <a:t>REPRESENTATIVE CLIENT USE CASE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1"/>
          <p:cNvSpPr/>
          <p:nvPr/>
        </p:nvSpPr>
        <p:spPr>
          <a:xfrm>
            <a:off x="685800" y="542925"/>
            <a:ext cx="1019175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2100"/>
              <a:buFont typeface="Arial"/>
              <a:buNone/>
            </a:pPr>
            <a:r>
              <a:rPr b="1" i="0" lang="en-US" sz="2100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Mechanistic insight changed the experimental decision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1"/>
          <p:cNvSpPr/>
          <p:nvPr/>
        </p:nvSpPr>
        <p:spPr>
          <a:xfrm>
            <a:off x="11087100" y="552450"/>
            <a:ext cx="4000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774"/>
              <a:buFont typeface="Arial"/>
              <a:buNone/>
            </a:pPr>
            <a:r>
              <a:rPr b="0" i="0" lang="en-US" sz="775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1"/>
          <p:cNvSpPr/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2C86E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1"/>
          <p:cNvSpPr/>
          <p:nvPr/>
        </p:nvSpPr>
        <p:spPr>
          <a:xfrm>
            <a:off x="685800" y="1304925"/>
            <a:ext cx="6858000" cy="4438650"/>
          </a:xfrm>
          <a:prstGeom prst="roundRect">
            <a:avLst>
              <a:gd fmla="val 3004" name="adj"/>
            </a:avLst>
          </a:prstGeom>
          <a:solidFill>
            <a:srgbClr val="F7FBFF"/>
          </a:solidFill>
          <a:ln cap="flat" cmpd="sng" w="19050">
            <a:solidFill>
              <a:srgbClr val="2449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9" name="Google Shape;23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9106" y="1709738"/>
            <a:ext cx="6572815" cy="3624262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11"/>
          <p:cNvSpPr/>
          <p:nvPr/>
        </p:nvSpPr>
        <p:spPr>
          <a:xfrm>
            <a:off x="7829550" y="1295400"/>
            <a:ext cx="3676650" cy="4438650"/>
          </a:xfrm>
          <a:prstGeom prst="roundRect">
            <a:avLst>
              <a:gd fmla="val 3627" name="adj"/>
            </a:avLst>
          </a:prstGeom>
          <a:solidFill>
            <a:srgbClr val="102C4C"/>
          </a:solidFill>
          <a:ln cap="flat" cmpd="sng" w="19050">
            <a:solidFill>
              <a:srgbClr val="2449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1"/>
          <p:cNvSpPr/>
          <p:nvPr/>
        </p:nvSpPr>
        <p:spPr>
          <a:xfrm>
            <a:off x="8096250" y="1408691"/>
            <a:ext cx="20955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861"/>
              <a:buFont typeface="Arial"/>
              <a:buNone/>
            </a:pPr>
            <a:r>
              <a:rPr b="1" i="0" lang="en-US" sz="861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NEUTRAL PATH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1"/>
          <p:cNvSpPr/>
          <p:nvPr/>
        </p:nvSpPr>
        <p:spPr>
          <a:xfrm>
            <a:off x="8096250" y="1561772"/>
            <a:ext cx="29146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15E"/>
              </a:buClr>
              <a:buSzPts val="2525"/>
              <a:buFont typeface="Arial"/>
              <a:buNone/>
            </a:pPr>
            <a:r>
              <a:rPr b="1" i="0" lang="en-US" sz="2525" u="none" cap="none" strike="noStrike">
                <a:solidFill>
                  <a:srgbClr val="FF315E"/>
                </a:solidFill>
                <a:latin typeface="Arial"/>
                <a:ea typeface="Arial"/>
                <a:cs typeface="Arial"/>
                <a:sym typeface="Arial"/>
              </a:rPr>
              <a:t>&gt;40 kcal/mol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1"/>
          <p:cNvSpPr/>
          <p:nvPr/>
        </p:nvSpPr>
        <p:spPr>
          <a:xfrm>
            <a:off x="8096250" y="1990397"/>
            <a:ext cx="295275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350"/>
              <a:buFont typeface="Arial"/>
              <a:buNone/>
            </a:pPr>
            <a:r>
              <a:rPr b="0" i="0" lang="en-US" sz="1350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Forward barrier prohibits the proposed neutral mechanism.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1"/>
          <p:cNvSpPr/>
          <p:nvPr/>
        </p:nvSpPr>
        <p:spPr>
          <a:xfrm>
            <a:off x="8096250" y="2892879"/>
            <a:ext cx="2895600" cy="19050"/>
          </a:xfrm>
          <a:prstGeom prst="rect">
            <a:avLst/>
          </a:prstGeom>
          <a:solidFill>
            <a:srgbClr val="24496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1"/>
          <p:cNvSpPr/>
          <p:nvPr/>
        </p:nvSpPr>
        <p:spPr>
          <a:xfrm>
            <a:off x="8096250" y="2673793"/>
            <a:ext cx="20955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861"/>
              <a:buFont typeface="Arial"/>
              <a:buNone/>
            </a:pPr>
            <a:r>
              <a:rPr b="1" i="0" lang="en-US" sz="861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ANIONIC PATH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1"/>
          <p:cNvSpPr/>
          <p:nvPr/>
        </p:nvSpPr>
        <p:spPr>
          <a:xfrm>
            <a:off x="8096250" y="2950018"/>
            <a:ext cx="291465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D3B2"/>
              </a:buClr>
              <a:buSzPts val="2525"/>
              <a:buFont typeface="Arial"/>
              <a:buNone/>
            </a:pPr>
            <a:r>
              <a:rPr b="1" i="0" lang="en-US" sz="2525" u="none" cap="none" strike="noStrike">
                <a:solidFill>
                  <a:srgbClr val="69D3B2"/>
                </a:solidFill>
                <a:latin typeface="Arial"/>
                <a:ea typeface="Arial"/>
                <a:cs typeface="Arial"/>
                <a:sym typeface="Arial"/>
              </a:rPr>
              <a:t>≈15 kcal/mol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1"/>
          <p:cNvSpPr/>
          <p:nvPr/>
        </p:nvSpPr>
        <p:spPr>
          <a:xfrm>
            <a:off x="8077200" y="3343264"/>
            <a:ext cx="3255694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Viable at r.t.; prioritize conditions consistent with this pathway.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1"/>
          <p:cNvSpPr/>
          <p:nvPr/>
        </p:nvSpPr>
        <p:spPr>
          <a:xfrm>
            <a:off x="685800" y="5838825"/>
            <a:ext cx="10801350" cy="514350"/>
          </a:xfrm>
          <a:prstGeom prst="roundRect">
            <a:avLst>
              <a:gd fmla="val 18519" name="adj"/>
            </a:avLst>
          </a:prstGeom>
          <a:solidFill>
            <a:srgbClr val="102F52"/>
          </a:solidFill>
          <a:ln cap="flat" cmpd="sng" w="19050">
            <a:solidFill>
              <a:srgbClr val="69D3B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1685925" y="5991225"/>
            <a:ext cx="882015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110"/>
              <a:buFont typeface="Arial"/>
              <a:buNone/>
            </a:pPr>
            <a:r>
              <a:rPr b="1" i="0" lang="en-US" sz="1510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Outcome: deprioritize the neutral route and focus validation on the anionic mechanism.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77200" y="3876664"/>
            <a:ext cx="3168030" cy="1775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Ai.Qimia approved wave-field logo" descr="exec-eb5adca5-6c96-48ec-a8a8-57d490b1023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6409944"/>
            <a:ext cx="1371600" cy="4313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2"/>
          <p:cNvSpPr/>
          <p:nvPr/>
        </p:nvSpPr>
        <p:spPr>
          <a:xfrm>
            <a:off x="10934700" y="419100"/>
            <a:ext cx="647700" cy="438150"/>
          </a:xfrm>
          <a:prstGeom prst="rect">
            <a:avLst/>
          </a:prstGeom>
          <a:solidFill>
            <a:srgbClr val="071A2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2"/>
          <p:cNvSpPr/>
          <p:nvPr/>
        </p:nvSpPr>
        <p:spPr>
          <a:xfrm>
            <a:off x="11087100" y="514350"/>
            <a:ext cx="4000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774"/>
              <a:buFont typeface="Arial"/>
              <a:buNone/>
            </a:pPr>
            <a:r>
              <a:rPr b="0" i="0" lang="en-US" sz="775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9" name="Ai.Qimia approved wave-field logo" descr="exec-eb5adca5-6c96-48ec-a8a8-57d490b1023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6409944"/>
            <a:ext cx="1371600" cy="4313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1A2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3"/>
          <p:cNvSpPr/>
          <p:nvPr/>
        </p:nvSpPr>
        <p:spPr>
          <a:xfrm>
            <a:off x="685800" y="333375"/>
            <a:ext cx="6667500" cy="1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FB7FF"/>
              </a:buClr>
              <a:buSzPts val="711"/>
              <a:buFont typeface="Arial"/>
              <a:buNone/>
            </a:pPr>
            <a:r>
              <a:rPr b="1" i="0" lang="en-US" sz="712" u="none" cap="none" strike="noStrike">
                <a:solidFill>
                  <a:srgbClr val="5FB7FF"/>
                </a:solidFill>
                <a:latin typeface="Arial"/>
                <a:ea typeface="Arial"/>
                <a:cs typeface="Arial"/>
                <a:sym typeface="Arial"/>
              </a:rPr>
              <a:t>CLIENT TECHNOLOGY OVERVIEW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3"/>
          <p:cNvSpPr/>
          <p:nvPr/>
        </p:nvSpPr>
        <p:spPr>
          <a:xfrm>
            <a:off x="685800" y="542925"/>
            <a:ext cx="10191750" cy="438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2250"/>
              <a:buFont typeface="Arial"/>
              <a:buNone/>
            </a:pPr>
            <a:r>
              <a:rPr b="1" i="0" lang="en-US" sz="2550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Paid pilots establish fit before software licensing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3"/>
          <p:cNvSpPr/>
          <p:nvPr/>
        </p:nvSpPr>
        <p:spPr>
          <a:xfrm>
            <a:off x="11087100" y="552450"/>
            <a:ext cx="4000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774"/>
              <a:buFont typeface="Arial"/>
              <a:buNone/>
            </a:pPr>
            <a:r>
              <a:rPr b="0" i="0" lang="en-US" sz="775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3"/>
          <p:cNvSpPr/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2C86ED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3"/>
          <p:cNvSpPr/>
          <p:nvPr/>
        </p:nvSpPr>
        <p:spPr>
          <a:xfrm>
            <a:off x="685800" y="1219200"/>
            <a:ext cx="1082040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371"/>
              <a:buFont typeface="Arial"/>
              <a:buNone/>
            </a:pPr>
            <a:r>
              <a:rPr b="1" i="0" lang="en-US" sz="1671" u="none" cap="none" strike="noStrike">
                <a:solidFill>
                  <a:srgbClr val="C3D4E7"/>
                </a:solidFill>
              </a:rPr>
              <a:t>We solve one real reaction problem with your team. Once the workflow performs on your chemistry, we license the platform for repeat use.</a:t>
            </a:r>
            <a:endParaRPr b="1" i="0" sz="1700" u="none" cap="none" strike="noStrike">
              <a:solidFill>
                <a:srgbClr val="000000"/>
              </a:solidFill>
            </a:endParaRPr>
          </a:p>
        </p:txBody>
      </p:sp>
      <p:sp>
        <p:nvSpPr>
          <p:cNvPr id="270" name="Google Shape;270;p13"/>
          <p:cNvSpPr/>
          <p:nvPr/>
        </p:nvSpPr>
        <p:spPr>
          <a:xfrm>
            <a:off x="685800" y="2076450"/>
            <a:ext cx="2476500" cy="2190750"/>
          </a:xfrm>
          <a:prstGeom prst="roundRect">
            <a:avLst>
              <a:gd fmla="val 6087" name="adj"/>
            </a:avLst>
          </a:prstGeom>
          <a:solidFill>
            <a:srgbClr val="102C4C"/>
          </a:solidFill>
          <a:ln cap="flat" cmpd="sng" w="19050">
            <a:solidFill>
              <a:srgbClr val="2449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3"/>
          <p:cNvSpPr/>
          <p:nvPr/>
        </p:nvSpPr>
        <p:spPr>
          <a:xfrm>
            <a:off x="876300" y="2276475"/>
            <a:ext cx="4286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4FF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3794FF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3"/>
          <p:cNvSpPr/>
          <p:nvPr/>
        </p:nvSpPr>
        <p:spPr>
          <a:xfrm>
            <a:off x="876300" y="2686050"/>
            <a:ext cx="2057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245"/>
              <a:buFont typeface="Arial"/>
              <a:buNone/>
            </a:pPr>
            <a:r>
              <a:rPr b="1" i="0" lang="en-US" sz="1246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SCOPE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3"/>
          <p:cNvSpPr/>
          <p:nvPr/>
        </p:nvSpPr>
        <p:spPr>
          <a:xfrm>
            <a:off x="876300" y="3143250"/>
            <a:ext cx="20574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314"/>
              <a:buFont typeface="Arial"/>
              <a:buNone/>
            </a:pPr>
            <a:r>
              <a:rPr b="1" i="0" lang="en-US" sz="1315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Select a reaction bottleneck and agree on measurable success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3"/>
          <p:cNvSpPr/>
          <p:nvPr/>
        </p:nvSpPr>
        <p:spPr>
          <a:xfrm>
            <a:off x="3171825" y="2876550"/>
            <a:ext cx="2095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1873"/>
              <a:buFont typeface="Arial"/>
              <a:buNone/>
            </a:pPr>
            <a:r>
              <a:rPr b="1" i="0" lang="en-US" sz="1873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3"/>
          <p:cNvSpPr/>
          <p:nvPr/>
        </p:nvSpPr>
        <p:spPr>
          <a:xfrm>
            <a:off x="3390900" y="2076450"/>
            <a:ext cx="2476500" cy="2190750"/>
          </a:xfrm>
          <a:prstGeom prst="roundRect">
            <a:avLst>
              <a:gd fmla="val 6087" name="adj"/>
            </a:avLst>
          </a:prstGeom>
          <a:solidFill>
            <a:srgbClr val="102C4C"/>
          </a:solidFill>
          <a:ln cap="flat" cmpd="sng" w="19050">
            <a:solidFill>
              <a:srgbClr val="2449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3"/>
          <p:cNvSpPr/>
          <p:nvPr/>
        </p:nvSpPr>
        <p:spPr>
          <a:xfrm>
            <a:off x="3581400" y="2276475"/>
            <a:ext cx="4286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4FF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3794FF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3"/>
          <p:cNvSpPr/>
          <p:nvPr/>
        </p:nvSpPr>
        <p:spPr>
          <a:xfrm>
            <a:off x="3581400" y="2686050"/>
            <a:ext cx="2057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245"/>
              <a:buFont typeface="Arial"/>
              <a:buNone/>
            </a:pPr>
            <a:r>
              <a:rPr b="1" i="0" lang="en-US" sz="1246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PAID PILOT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3581400" y="3143250"/>
            <a:ext cx="20574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217"/>
              <a:buFont typeface="Arial"/>
              <a:buNone/>
            </a:pPr>
            <a:r>
              <a:rPr b="1" i="0" lang="en-US" sz="1218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Build the mechanism and rank the experiments worth running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3"/>
          <p:cNvSpPr/>
          <p:nvPr/>
        </p:nvSpPr>
        <p:spPr>
          <a:xfrm>
            <a:off x="5876925" y="2876550"/>
            <a:ext cx="2095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1873"/>
              <a:buFont typeface="Arial"/>
              <a:buNone/>
            </a:pPr>
            <a:r>
              <a:rPr b="1" i="0" lang="en-US" sz="1873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3"/>
          <p:cNvSpPr/>
          <p:nvPr/>
        </p:nvSpPr>
        <p:spPr>
          <a:xfrm>
            <a:off x="6096000" y="2076450"/>
            <a:ext cx="2476500" cy="2190750"/>
          </a:xfrm>
          <a:prstGeom prst="roundRect">
            <a:avLst>
              <a:gd fmla="val 6087" name="adj"/>
            </a:avLst>
          </a:prstGeom>
          <a:solidFill>
            <a:srgbClr val="102C4C"/>
          </a:solidFill>
          <a:ln cap="flat" cmpd="sng" w="19050">
            <a:solidFill>
              <a:srgbClr val="2449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6286500" y="2276475"/>
            <a:ext cx="4286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794FF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3794FF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6286500" y="2686050"/>
            <a:ext cx="2057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245"/>
              <a:buFont typeface="Arial"/>
              <a:buNone/>
            </a:pPr>
            <a:r>
              <a:rPr b="1" i="0" lang="en-US" sz="1246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VALIDATE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3"/>
          <p:cNvSpPr/>
          <p:nvPr/>
        </p:nvSpPr>
        <p:spPr>
          <a:xfrm>
            <a:off x="6286500" y="3143250"/>
            <a:ext cx="20574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319"/>
              <a:buFont typeface="Arial"/>
              <a:buNone/>
            </a:pPr>
            <a:r>
              <a:rPr b="1" i="0" lang="en-US" sz="1320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Compare predictions with laboratory results and refine the workflow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3"/>
          <p:cNvSpPr/>
          <p:nvPr/>
        </p:nvSpPr>
        <p:spPr>
          <a:xfrm>
            <a:off x="8582025" y="2876550"/>
            <a:ext cx="2095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1873"/>
              <a:buFont typeface="Arial"/>
              <a:buNone/>
            </a:pPr>
            <a:r>
              <a:rPr b="1" i="0" lang="en-US" sz="1873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3"/>
          <p:cNvSpPr/>
          <p:nvPr/>
        </p:nvSpPr>
        <p:spPr>
          <a:xfrm>
            <a:off x="8801100" y="2076450"/>
            <a:ext cx="2476500" cy="2190750"/>
          </a:xfrm>
          <a:prstGeom prst="roundRect">
            <a:avLst>
              <a:gd fmla="val 6087" name="adj"/>
            </a:avLst>
          </a:prstGeom>
          <a:solidFill>
            <a:srgbClr val="102C4C"/>
          </a:solidFill>
          <a:ln cap="flat" cmpd="sng" w="19050">
            <a:solidFill>
              <a:srgbClr val="24496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3"/>
          <p:cNvSpPr/>
          <p:nvPr/>
        </p:nvSpPr>
        <p:spPr>
          <a:xfrm>
            <a:off x="8991600" y="2276475"/>
            <a:ext cx="428625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9D3B2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69D3B2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13"/>
          <p:cNvSpPr/>
          <p:nvPr/>
        </p:nvSpPr>
        <p:spPr>
          <a:xfrm>
            <a:off x="8991600" y="2686050"/>
            <a:ext cx="20574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245"/>
              <a:buFont typeface="Arial"/>
              <a:buNone/>
            </a:pPr>
            <a:r>
              <a:rPr b="1" i="0" lang="en-US" sz="1246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LICENSE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3"/>
          <p:cNvSpPr/>
          <p:nvPr/>
        </p:nvSpPr>
        <p:spPr>
          <a:xfrm>
            <a:off x="8991600" y="3143250"/>
            <a:ext cx="20574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3D4E7"/>
              </a:buClr>
              <a:buSzPts val="1461"/>
              <a:buFont typeface="Arial"/>
              <a:buNone/>
            </a:pPr>
            <a:r>
              <a:rPr b="1" i="0" lang="en-US" sz="1461" u="none" cap="none" strike="noStrike">
                <a:solidFill>
                  <a:srgbClr val="C3D4E7"/>
                </a:solidFill>
                <a:latin typeface="Arial"/>
                <a:ea typeface="Arial"/>
                <a:cs typeface="Arial"/>
                <a:sym typeface="Arial"/>
              </a:rPr>
              <a:t>Deploy the proven workflow as software for your team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13"/>
          <p:cNvSpPr/>
          <p:nvPr/>
        </p:nvSpPr>
        <p:spPr>
          <a:xfrm>
            <a:off x="1485900" y="4667250"/>
            <a:ext cx="2000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861"/>
              <a:buFont typeface="Arial"/>
              <a:buNone/>
            </a:pPr>
            <a:r>
              <a:rPr b="1" i="0" lang="en-US" sz="1761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PAID PILOT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3"/>
          <p:cNvSpPr/>
          <p:nvPr/>
        </p:nvSpPr>
        <p:spPr>
          <a:xfrm>
            <a:off x="3743325" y="4629150"/>
            <a:ext cx="4762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794FF"/>
              </a:buClr>
              <a:buSzPts val="1544"/>
              <a:buFont typeface="Arial"/>
              <a:buNone/>
            </a:pPr>
            <a:r>
              <a:rPr b="1" i="0" lang="en-US" sz="1545" u="none" cap="none" strike="noStrike">
                <a:solidFill>
                  <a:srgbClr val="3794FF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13"/>
          <p:cNvSpPr/>
          <p:nvPr/>
        </p:nvSpPr>
        <p:spPr>
          <a:xfrm>
            <a:off x="4343400" y="4667250"/>
            <a:ext cx="247650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861"/>
              <a:buFont typeface="Arial"/>
              <a:buNone/>
            </a:pPr>
            <a:r>
              <a:rPr b="1" i="0" lang="en-US" sz="1561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REPEATABLE</a:t>
            </a:r>
            <a:r>
              <a:rPr b="1" i="0" lang="en-US" sz="1261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 WORKFLOW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3"/>
          <p:cNvSpPr/>
          <p:nvPr/>
        </p:nvSpPr>
        <p:spPr>
          <a:xfrm>
            <a:off x="7058025" y="4629150"/>
            <a:ext cx="4762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794FF"/>
              </a:buClr>
              <a:buSzPts val="1544"/>
              <a:buFont typeface="Arial"/>
              <a:buNone/>
            </a:pPr>
            <a:r>
              <a:rPr b="1" i="0" lang="en-US" sz="1545" u="none" cap="none" strike="noStrike">
                <a:solidFill>
                  <a:srgbClr val="3794FF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3"/>
          <p:cNvSpPr/>
          <p:nvPr/>
        </p:nvSpPr>
        <p:spPr>
          <a:xfrm>
            <a:off x="7658100" y="4667250"/>
            <a:ext cx="2381250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861"/>
              <a:buFont typeface="Arial"/>
              <a:buNone/>
            </a:pPr>
            <a:r>
              <a:rPr b="1" i="0" lang="en-US" sz="1561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SOFTWARE LICENSE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3"/>
          <p:cNvSpPr/>
          <p:nvPr/>
        </p:nvSpPr>
        <p:spPr>
          <a:xfrm>
            <a:off x="685800" y="5238750"/>
            <a:ext cx="10591800" cy="742950"/>
          </a:xfrm>
          <a:prstGeom prst="roundRect">
            <a:avLst>
              <a:gd fmla="val 16667" name="adj"/>
            </a:avLst>
          </a:prstGeom>
          <a:solidFill>
            <a:srgbClr val="102F52"/>
          </a:solidFill>
          <a:ln cap="flat" cmpd="sng" w="19050">
            <a:solidFill>
              <a:srgbClr val="3794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3"/>
          <p:cNvSpPr/>
          <p:nvPr/>
        </p:nvSpPr>
        <p:spPr>
          <a:xfrm>
            <a:off x="1905000" y="5410200"/>
            <a:ext cx="8382000" cy="295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FBFF"/>
              </a:buClr>
              <a:buSzPts val="1650"/>
              <a:buFont typeface="Arial"/>
              <a:buNone/>
            </a:pPr>
            <a:r>
              <a:rPr b="1" i="0" lang="en-US" sz="2350" u="none" cap="none" strike="noStrike">
                <a:solidFill>
                  <a:srgbClr val="F7FBFF"/>
                </a:solidFill>
                <a:latin typeface="Arial"/>
                <a:ea typeface="Arial"/>
                <a:cs typeface="Arial"/>
                <a:sym typeface="Arial"/>
              </a:rPr>
              <a:t>Have a reaction challenge? Please get in touch.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3"/>
          <p:cNvSpPr/>
          <p:nvPr/>
        </p:nvSpPr>
        <p:spPr>
          <a:xfrm>
            <a:off x="1562100" y="6115050"/>
            <a:ext cx="90678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Peter D. Jarowski  •  p.jarowski@aiqimia.com  •  +41 78 817 27 36  •  aiqimia.com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EA7C0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rgbClr val="8EA7C0"/>
                </a:solidFill>
                <a:latin typeface="Arial"/>
                <a:ea typeface="Arial"/>
                <a:cs typeface="Arial"/>
                <a:sym typeface="Arial"/>
              </a:rPr>
              <a:t>Avenue de la Gare, 1003 Lausanne, Switzerland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7" name="Ai.Qimia approved wave-field logo" descr="exec-eb5adca5-6c96-48ec-a8a8-57d490b1023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09944"/>
            <a:ext cx="1371600" cy="4313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2026-09-25T08:39:16Z</dcterms:created>
  <dc:creator>Walnut Exporter</dc:creator>
</cp:coreProperties>
</file>